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aleway"/>
      <p:regular r:id="rId23"/>
      <p:bold r:id="rId24"/>
      <p:italic r:id="rId25"/>
      <p:boldItalic r:id="rId26"/>
    </p:embeddedFont>
    <p:embeddedFont>
      <p:font typeface="Economica"/>
      <p:regular r:id="rId27"/>
      <p:bold r:id="rId28"/>
      <p:italic r:id="rId29"/>
      <p:boldItalic r:id="rId30"/>
    </p:embeddedFont>
    <p:embeddedFont>
      <p:font typeface="Lato"/>
      <p:regular r:id="rId31"/>
      <p:bold r:id="rId32"/>
      <p:italic r:id="rId33"/>
      <p:boldItalic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7EA1BDC-2904-49CB-B5A2-DCAED809108E}">
  <a:tblStyle styleId="{37EA1BDC-2904-49CB-B5A2-DCAED809108E}"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Economica-bold.fntdata"/><Relationship Id="rId27" Type="http://schemas.openxmlformats.org/officeDocument/2006/relationships/font" Target="fonts/Economica-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Economica-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Economica-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35" Type="http://schemas.openxmlformats.org/officeDocument/2006/relationships/font" Target="fonts/OpenSans-regular.fntdata"/><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37" Type="http://schemas.openxmlformats.org/officeDocument/2006/relationships/font" Target="fonts/OpenSans-italic.fntdata"/><Relationship Id="rId14" Type="http://schemas.openxmlformats.org/officeDocument/2006/relationships/slide" Target="slides/slide8.xml"/><Relationship Id="rId36" Type="http://schemas.openxmlformats.org/officeDocument/2006/relationships/font" Target="fonts/OpenSans-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OpenSans-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e1e3fb0deb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e1e3fb0de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e1e3fb0de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e1e3fb0de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8bd31596e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8bd31596e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e1e3fb0deb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e1e3fb0de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8bd31596e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8bd31596e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8bd31596e2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8bd31596e2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8bd31596e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8bd31596e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8bd31596e2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8bd31596e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e1e3fb0de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e1e3fb0de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6" name="Shape 106"/>
        <p:cNvGrpSpPr/>
        <p:nvPr/>
      </p:nvGrpSpPr>
      <p:grpSpPr>
        <a:xfrm>
          <a:off x="0" y="0"/>
          <a:ext cx="0" cy="0"/>
          <a:chOff x="0" y="0"/>
          <a:chExt cx="0" cy="0"/>
        </a:xfrm>
      </p:grpSpPr>
      <p:grpSp>
        <p:nvGrpSpPr>
          <p:cNvPr id="107" name="Google Shape;107;p11"/>
          <p:cNvGrpSpPr/>
          <p:nvPr/>
        </p:nvGrpSpPr>
        <p:grpSpPr>
          <a:xfrm>
            <a:off x="830392" y="4169130"/>
            <a:ext cx="745763" cy="45826"/>
            <a:chOff x="4580561" y="2589004"/>
            <a:chExt cx="1064464" cy="25200"/>
          </a:xfrm>
        </p:grpSpPr>
        <p:sp>
          <p:nvSpPr>
            <p:cNvPr id="108" name="Google Shape;108;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1" name="Google Shape;111;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2" name="Google Shape;112;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 name="Google Shape;113;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4" name="Google Shape;114;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5" name="Google Shape;115;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6" name="Shape 116"/>
        <p:cNvGrpSpPr/>
        <p:nvPr/>
      </p:nvGrpSpPr>
      <p:grpSpPr>
        <a:xfrm>
          <a:off x="0" y="0"/>
          <a:ext cx="0" cy="0"/>
          <a:chOff x="0" y="0"/>
          <a:chExt cx="0" cy="0"/>
        </a:xfrm>
      </p:grpSpPr>
      <p:sp>
        <p:nvSpPr>
          <p:cNvPr id="117" name="Google Shape;117;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 name="Google Shape;118;p12"/>
          <p:cNvGrpSpPr/>
          <p:nvPr/>
        </p:nvGrpSpPr>
        <p:grpSpPr>
          <a:xfrm>
            <a:off x="830392" y="1191256"/>
            <a:ext cx="745763" cy="45826"/>
            <a:chOff x="4580561" y="2589004"/>
            <a:chExt cx="1064464" cy="25200"/>
          </a:xfrm>
        </p:grpSpPr>
        <p:sp>
          <p:nvSpPr>
            <p:cNvPr id="119" name="Google Shape;119;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2" name="Google Shape;122;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3" name="Google Shape;123;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4" name="Google Shape;124;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5" name="Google Shape;125;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 name="Google Shape;126;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7" name="Google Shape;127;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8" name="Google Shape;128;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9" name="Shape 129"/>
        <p:cNvGrpSpPr/>
        <p:nvPr/>
      </p:nvGrpSpPr>
      <p:grpSpPr>
        <a:xfrm>
          <a:off x="0" y="0"/>
          <a:ext cx="0" cy="0"/>
          <a:chOff x="0" y="0"/>
          <a:chExt cx="0" cy="0"/>
        </a:xfrm>
      </p:grpSpPr>
      <p:sp>
        <p:nvSpPr>
          <p:cNvPr id="130" name="Google Shape;130;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1" name="Google Shape;131;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2" name="Google Shape;132;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 name="Google Shape;133;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4" name="Google Shape;134;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5" name="Google Shape;135;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6" name="Shape 136"/>
        <p:cNvGrpSpPr/>
        <p:nvPr/>
      </p:nvGrpSpPr>
      <p:grpSpPr>
        <a:xfrm>
          <a:off x="0" y="0"/>
          <a:ext cx="0" cy="0"/>
          <a:chOff x="0" y="0"/>
          <a:chExt cx="0" cy="0"/>
        </a:xfrm>
      </p:grpSpPr>
      <p:grpSp>
        <p:nvGrpSpPr>
          <p:cNvPr id="137" name="Google Shape;137;p14"/>
          <p:cNvGrpSpPr/>
          <p:nvPr/>
        </p:nvGrpSpPr>
        <p:grpSpPr>
          <a:xfrm>
            <a:off x="830392" y="4169130"/>
            <a:ext cx="745763" cy="45826"/>
            <a:chOff x="4580561" y="2589004"/>
            <a:chExt cx="1064464" cy="25200"/>
          </a:xfrm>
        </p:grpSpPr>
        <p:sp>
          <p:nvSpPr>
            <p:cNvPr id="138" name="Google Shape;138;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1" name="Google Shape;141;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2" name="Google Shape;142;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3" name="Google Shape;143;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 name="Google Shape;144;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5" name="Google Shape;145;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6" name="Google Shape;146;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7" name="Shape 147"/>
        <p:cNvGrpSpPr/>
        <p:nvPr/>
      </p:nvGrpSpPr>
      <p:grpSpPr>
        <a:xfrm>
          <a:off x="0" y="0"/>
          <a:ext cx="0" cy="0"/>
          <a:chOff x="0" y="0"/>
          <a:chExt cx="0" cy="0"/>
        </a:xfrm>
      </p:grpSpPr>
      <p:sp>
        <p:nvSpPr>
          <p:cNvPr id="148" name="Google Shape;14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49" name="Google Shape;149;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 name="Google Shape;150;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1" name="Google Shape;151;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2" name="Google Shape;152;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3" name="Shape 153"/>
        <p:cNvGrpSpPr/>
        <p:nvPr/>
      </p:nvGrpSpPr>
      <p:grpSpPr>
        <a:xfrm>
          <a:off x="0" y="0"/>
          <a:ext cx="0" cy="0"/>
          <a:chOff x="0" y="0"/>
          <a:chExt cx="0" cy="0"/>
        </a:xfrm>
      </p:grpSpPr>
      <p:sp>
        <p:nvSpPr>
          <p:cNvPr id="154" name="Google Shape;154;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5" name="Google Shape;155;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56" name="Shape 156"/>
        <p:cNvGrpSpPr/>
        <p:nvPr/>
      </p:nvGrpSpPr>
      <p:grpSpPr>
        <a:xfrm>
          <a:off x="0" y="0"/>
          <a:ext cx="0" cy="0"/>
          <a:chOff x="0" y="0"/>
          <a:chExt cx="0" cy="0"/>
        </a:xfrm>
      </p:grpSpPr>
      <p:grpSp>
        <p:nvGrpSpPr>
          <p:cNvPr id="157" name="Google Shape;157;p17"/>
          <p:cNvGrpSpPr/>
          <p:nvPr/>
        </p:nvGrpSpPr>
        <p:grpSpPr>
          <a:xfrm>
            <a:off x="830392" y="1191256"/>
            <a:ext cx="745763" cy="45826"/>
            <a:chOff x="4580561" y="2589004"/>
            <a:chExt cx="1064464" cy="25200"/>
          </a:xfrm>
        </p:grpSpPr>
        <p:sp>
          <p:nvSpPr>
            <p:cNvPr id="158" name="Google Shape;158;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1" name="Google Shape;161;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2" name="Google Shape;162;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3" name="Google Shape;163;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4" name="Google Shape;164;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5" name="Google Shape;165;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18" name="Shape 18"/>
        <p:cNvGrpSpPr/>
        <p:nvPr/>
      </p:nvGrpSpPr>
      <p:grpSpPr>
        <a:xfrm>
          <a:off x="0" y="0"/>
          <a:ext cx="0" cy="0"/>
          <a:chOff x="0" y="0"/>
          <a:chExt cx="0" cy="0"/>
        </a:xfrm>
      </p:grpSpPr>
      <p:pic>
        <p:nvPicPr>
          <p:cNvPr descr="shutterstock_429987889_edited.jpg" id="19" name="Google Shape;19;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0" name="Google Shape;20;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5" name="Google Shape;25;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6" name="Google Shape;26;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7" name="Google Shape;27;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 name="Google Shape;28;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9" name="Google Shape;29;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0" name="Google Shape;30;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1" name="Shape 31"/>
        <p:cNvGrpSpPr/>
        <p:nvPr/>
      </p:nvGrpSpPr>
      <p:grpSpPr>
        <a:xfrm>
          <a:off x="0" y="0"/>
          <a:ext cx="0" cy="0"/>
          <a:chOff x="0" y="0"/>
          <a:chExt cx="0" cy="0"/>
        </a:xfrm>
      </p:grpSpPr>
      <p:grpSp>
        <p:nvGrpSpPr>
          <p:cNvPr id="32" name="Google Shape;32;p4"/>
          <p:cNvGrpSpPr/>
          <p:nvPr/>
        </p:nvGrpSpPr>
        <p:grpSpPr>
          <a:xfrm>
            <a:off x="830392" y="1191256"/>
            <a:ext cx="745763" cy="45826"/>
            <a:chOff x="4580561" y="2589004"/>
            <a:chExt cx="1064464" cy="25200"/>
          </a:xfrm>
        </p:grpSpPr>
        <p:sp>
          <p:nvSpPr>
            <p:cNvPr id="33" name="Google Shape;33;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6" name="Google Shape;36;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37" name="Google Shape;37;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9" name="Google Shape;39;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0" name="Google Shape;40;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sp>
        <p:nvSpPr>
          <p:cNvPr id="42" name="Google Shape;4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 name="Google Shape;43;p5"/>
          <p:cNvGrpSpPr/>
          <p:nvPr/>
        </p:nvGrpSpPr>
        <p:grpSpPr>
          <a:xfrm>
            <a:off x="830392" y="1191256"/>
            <a:ext cx="745763" cy="45826"/>
            <a:chOff x="4580561" y="2589004"/>
            <a:chExt cx="1064464" cy="25200"/>
          </a:xfrm>
        </p:grpSpPr>
        <p:sp>
          <p:nvSpPr>
            <p:cNvPr id="44" name="Google Shape;4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7" name="Google Shape;47;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8" name="Google Shape;48;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49" name="Google Shape;49;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1" name="Google Shape;51;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2" name="Google Shape;52;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3" name="Shape 53"/>
        <p:cNvGrpSpPr/>
        <p:nvPr/>
      </p:nvGrpSpPr>
      <p:grpSpPr>
        <a:xfrm>
          <a:off x="0" y="0"/>
          <a:ext cx="0" cy="0"/>
          <a:chOff x="0" y="0"/>
          <a:chExt cx="0" cy="0"/>
        </a:xfrm>
      </p:grpSpPr>
      <p:sp>
        <p:nvSpPr>
          <p:cNvPr id="54" name="Google Shape;54;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6" name="Google Shape;56;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 name="Google Shape;57;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8" name="Google Shape;58;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9" name="Google Shape;59;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0" name="Google Shape;60;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1" name="Shape 61"/>
        <p:cNvGrpSpPr/>
        <p:nvPr/>
      </p:nvGrpSpPr>
      <p:grpSpPr>
        <a:xfrm>
          <a:off x="0" y="0"/>
          <a:ext cx="0" cy="0"/>
          <a:chOff x="0" y="0"/>
          <a:chExt cx="0" cy="0"/>
        </a:xfrm>
      </p:grpSpPr>
      <p:pic>
        <p:nvPicPr>
          <p:cNvPr descr="shutterstock_31891705.jpg" id="62" name="Google Shape;62;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3" name="Google Shape;63;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5" name="Google Shape;65;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 name="Google Shape;66;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7" name="Google Shape;67;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8" name="Google Shape;68;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9" name="Google Shape;69;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0" name="Shape 70"/>
        <p:cNvGrpSpPr/>
        <p:nvPr/>
      </p:nvGrpSpPr>
      <p:grpSpPr>
        <a:xfrm>
          <a:off x="0" y="0"/>
          <a:ext cx="0" cy="0"/>
          <a:chOff x="0" y="0"/>
          <a:chExt cx="0" cy="0"/>
        </a:xfrm>
      </p:grpSpPr>
      <p:sp>
        <p:nvSpPr>
          <p:cNvPr id="71" name="Google Shape;71;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 name="Google Shape;72;p8"/>
          <p:cNvGrpSpPr/>
          <p:nvPr/>
        </p:nvGrpSpPr>
        <p:grpSpPr>
          <a:xfrm>
            <a:off x="830392" y="1191256"/>
            <a:ext cx="745763" cy="45826"/>
            <a:chOff x="4580561" y="2589004"/>
            <a:chExt cx="1064464" cy="25200"/>
          </a:xfrm>
        </p:grpSpPr>
        <p:sp>
          <p:nvSpPr>
            <p:cNvPr id="73" name="Google Shape;73;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6" name="Google Shape;76;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7" name="Google Shape;77;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79" name="Google Shape;79;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 name="Google Shape;80;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1" name="Google Shape;81;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2" name="Google Shape;82;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3" name="Shape 83"/>
        <p:cNvGrpSpPr/>
        <p:nvPr/>
      </p:nvGrpSpPr>
      <p:grpSpPr>
        <a:xfrm>
          <a:off x="0" y="0"/>
          <a:ext cx="0" cy="0"/>
          <a:chOff x="0" y="0"/>
          <a:chExt cx="0" cy="0"/>
        </a:xfrm>
      </p:grpSpPr>
      <p:sp>
        <p:nvSpPr>
          <p:cNvPr id="84" name="Google Shape;84;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9"/>
          <p:cNvGrpSpPr/>
          <p:nvPr/>
        </p:nvGrpSpPr>
        <p:grpSpPr>
          <a:xfrm>
            <a:off x="830392" y="1191256"/>
            <a:ext cx="745763" cy="45826"/>
            <a:chOff x="4580561" y="2589004"/>
            <a:chExt cx="1064464" cy="25200"/>
          </a:xfrm>
        </p:grpSpPr>
        <p:sp>
          <p:nvSpPr>
            <p:cNvPr id="86" name="Google Shape;86;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89" name="Google Shape;8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0" name="Google Shape;90;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 name="Google Shape;91;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2" name="Google Shape;92;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3" name="Google Shape;93;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4" name="Shape 94"/>
        <p:cNvGrpSpPr/>
        <p:nvPr/>
      </p:nvGrpSpPr>
      <p:grpSpPr>
        <a:xfrm>
          <a:off x="0" y="0"/>
          <a:ext cx="0" cy="0"/>
          <a:chOff x="0" y="0"/>
          <a:chExt cx="0" cy="0"/>
        </a:xfrm>
      </p:grpSpPr>
      <p:sp>
        <p:nvSpPr>
          <p:cNvPr id="95" name="Google Shape;95;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10"/>
          <p:cNvGrpSpPr/>
          <p:nvPr/>
        </p:nvGrpSpPr>
        <p:grpSpPr>
          <a:xfrm>
            <a:off x="830392" y="1191256"/>
            <a:ext cx="745763" cy="45826"/>
            <a:chOff x="4580561" y="2589004"/>
            <a:chExt cx="1064464" cy="25200"/>
          </a:xfrm>
        </p:grpSpPr>
        <p:sp>
          <p:nvSpPr>
            <p:cNvPr id="97" name="Google Shape;97;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0" name="Google Shape;100;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1" name="Google Shape;101;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2" name="Google Shape;102;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 name="Google Shape;103;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4" name="Google Shape;104;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5" name="Google Shape;105;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sz="1400">
                <a:solidFill>
                  <a:srgbClr val="666666"/>
                </a:solidFill>
                <a:latin typeface="Economica"/>
                <a:ea typeface="Economica"/>
                <a:cs typeface="Economica"/>
                <a:sym typeface="Economica"/>
              </a:rPr>
              <a:t>Springboard - Data Science Career Track</a:t>
            </a:r>
            <a:endParaRPr b="0" sz="1400">
              <a:solidFill>
                <a:srgbClr val="666666"/>
              </a:solidFill>
              <a:latin typeface="Economica"/>
              <a:ea typeface="Economica"/>
              <a:cs typeface="Economica"/>
              <a:sym typeface="Economica"/>
            </a:endParaRPr>
          </a:p>
          <a:p>
            <a:pPr indent="9525" lvl="0" marL="0" rtl="0" algn="l">
              <a:spcBef>
                <a:spcPts val="0"/>
              </a:spcBef>
              <a:spcAft>
                <a:spcPts val="0"/>
              </a:spcAft>
              <a:buNone/>
            </a:pPr>
            <a:r>
              <a:rPr lang="en-GB" sz="3000">
                <a:solidFill>
                  <a:srgbClr val="000000"/>
                </a:solidFill>
                <a:latin typeface="Economica"/>
                <a:ea typeface="Economica"/>
                <a:cs typeface="Economica"/>
                <a:sym typeface="Economica"/>
              </a:rPr>
              <a:t>Capstone Project 2</a:t>
            </a:r>
            <a:endParaRPr sz="3000">
              <a:solidFill>
                <a:srgbClr val="000000"/>
              </a:solidFill>
              <a:latin typeface="Economica"/>
              <a:ea typeface="Economica"/>
              <a:cs typeface="Economica"/>
              <a:sym typeface="Economica"/>
            </a:endParaRPr>
          </a:p>
          <a:p>
            <a:pPr indent="0" lvl="0" marL="0" rtl="0" algn="l">
              <a:spcBef>
                <a:spcPts val="0"/>
              </a:spcBef>
              <a:spcAft>
                <a:spcPts val="0"/>
              </a:spcAft>
              <a:buNone/>
            </a:pPr>
            <a:r>
              <a:rPr b="0" lang="en-GB" sz="3000">
                <a:solidFill>
                  <a:srgbClr val="000000"/>
                </a:solidFill>
                <a:latin typeface="Economica"/>
                <a:ea typeface="Economica"/>
                <a:cs typeface="Economica"/>
                <a:sym typeface="Economica"/>
              </a:rPr>
              <a:t>Predicting Water Availability</a:t>
            </a:r>
            <a:endParaRPr sz="4800">
              <a:solidFill>
                <a:srgbClr val="000000"/>
              </a:solidFill>
            </a:endParaRPr>
          </a:p>
        </p:txBody>
      </p:sp>
      <p:sp>
        <p:nvSpPr>
          <p:cNvPr id="171" name="Google Shape;171;p18"/>
          <p:cNvSpPr txBox="1"/>
          <p:nvPr>
            <p:ph idx="1" type="subTitle"/>
          </p:nvPr>
        </p:nvSpPr>
        <p:spPr>
          <a:xfrm>
            <a:off x="729452" y="26187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666666"/>
                </a:solidFill>
                <a:latin typeface="Economica"/>
                <a:ea typeface="Economica"/>
                <a:cs typeface="Economica"/>
                <a:sym typeface="Economica"/>
              </a:rPr>
              <a:t>By Ellen Savoye - June 22, 2021</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7"/>
          <p:cNvSpPr txBox="1"/>
          <p:nvPr>
            <p:ph type="title"/>
          </p:nvPr>
        </p:nvSpPr>
        <p:spPr>
          <a:xfrm>
            <a:off x="730725" y="1318650"/>
            <a:ext cx="42600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2nd Model</a:t>
            </a:r>
            <a:r>
              <a:rPr lang="en-GB"/>
              <a:t>- Auto-ARIMA</a:t>
            </a:r>
            <a:endParaRPr b="0"/>
          </a:p>
        </p:txBody>
      </p:sp>
      <p:pic>
        <p:nvPicPr>
          <p:cNvPr id="240" name="Google Shape;240;p27"/>
          <p:cNvPicPr preferRelativeResize="0"/>
          <p:nvPr/>
        </p:nvPicPr>
        <p:blipFill>
          <a:blip r:embed="rId3">
            <a:alphaModFix/>
          </a:blip>
          <a:stretch>
            <a:fillRect/>
          </a:stretch>
        </p:blipFill>
        <p:spPr>
          <a:xfrm>
            <a:off x="171100" y="1874850"/>
            <a:ext cx="4078596" cy="2963850"/>
          </a:xfrm>
          <a:prstGeom prst="rect">
            <a:avLst/>
          </a:prstGeom>
          <a:noFill/>
          <a:ln>
            <a:noFill/>
          </a:ln>
        </p:spPr>
      </p:pic>
      <p:pic>
        <p:nvPicPr>
          <p:cNvPr id="241" name="Google Shape;241;p27"/>
          <p:cNvPicPr preferRelativeResize="0"/>
          <p:nvPr/>
        </p:nvPicPr>
        <p:blipFill>
          <a:blip r:embed="rId4">
            <a:alphaModFix/>
          </a:blip>
          <a:stretch>
            <a:fillRect/>
          </a:stretch>
        </p:blipFill>
        <p:spPr>
          <a:xfrm>
            <a:off x="4299221" y="1889475"/>
            <a:ext cx="4589504" cy="293461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8"/>
          <p:cNvSpPr txBox="1"/>
          <p:nvPr>
            <p:ph type="title"/>
          </p:nvPr>
        </p:nvSpPr>
        <p:spPr>
          <a:xfrm>
            <a:off x="730725" y="1318650"/>
            <a:ext cx="38934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3rd Model </a:t>
            </a:r>
            <a:r>
              <a:rPr lang="en-GB"/>
              <a:t>- </a:t>
            </a:r>
            <a:r>
              <a:rPr lang="en-GB"/>
              <a:t>Prophet</a:t>
            </a:r>
            <a:endParaRPr b="0"/>
          </a:p>
        </p:txBody>
      </p:sp>
      <p:pic>
        <p:nvPicPr>
          <p:cNvPr id="247" name="Google Shape;247;p28"/>
          <p:cNvPicPr preferRelativeResize="0"/>
          <p:nvPr/>
        </p:nvPicPr>
        <p:blipFill>
          <a:blip r:embed="rId3">
            <a:alphaModFix/>
          </a:blip>
          <a:stretch>
            <a:fillRect/>
          </a:stretch>
        </p:blipFill>
        <p:spPr>
          <a:xfrm>
            <a:off x="1910550" y="1874850"/>
            <a:ext cx="4998357" cy="2963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9"/>
          <p:cNvSpPr txBox="1"/>
          <p:nvPr>
            <p:ph type="title"/>
          </p:nvPr>
        </p:nvSpPr>
        <p:spPr>
          <a:xfrm>
            <a:off x="730725" y="1318650"/>
            <a:ext cx="4362000" cy="63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Comparing all 3</a:t>
            </a:r>
            <a:endParaRPr/>
          </a:p>
          <a:p>
            <a:pPr indent="0" lvl="0" marL="0" rtl="0" algn="l">
              <a:spcBef>
                <a:spcPts val="0"/>
              </a:spcBef>
              <a:spcAft>
                <a:spcPts val="0"/>
              </a:spcAft>
              <a:buNone/>
            </a:pPr>
            <a:r>
              <a:t/>
            </a:r>
            <a:endParaRPr b="0"/>
          </a:p>
        </p:txBody>
      </p:sp>
      <p:pic>
        <p:nvPicPr>
          <p:cNvPr id="253" name="Google Shape;253;p29"/>
          <p:cNvPicPr preferRelativeResize="0"/>
          <p:nvPr/>
        </p:nvPicPr>
        <p:blipFill>
          <a:blip r:embed="rId3">
            <a:alphaModFix/>
          </a:blip>
          <a:stretch>
            <a:fillRect/>
          </a:stretch>
        </p:blipFill>
        <p:spPr>
          <a:xfrm>
            <a:off x="312450" y="2312475"/>
            <a:ext cx="4780274" cy="2469600"/>
          </a:xfrm>
          <a:prstGeom prst="rect">
            <a:avLst/>
          </a:prstGeom>
          <a:noFill/>
          <a:ln>
            <a:noFill/>
          </a:ln>
        </p:spPr>
      </p:pic>
      <p:pic>
        <p:nvPicPr>
          <p:cNvPr id="254" name="Google Shape;254;p29"/>
          <p:cNvPicPr preferRelativeResize="0"/>
          <p:nvPr/>
        </p:nvPicPr>
        <p:blipFill>
          <a:blip r:embed="rId4">
            <a:alphaModFix/>
          </a:blip>
          <a:stretch>
            <a:fillRect/>
          </a:stretch>
        </p:blipFill>
        <p:spPr>
          <a:xfrm>
            <a:off x="5254475" y="2647950"/>
            <a:ext cx="3464932" cy="1798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0"/>
          <p:cNvSpPr txBox="1"/>
          <p:nvPr>
            <p:ph type="title"/>
          </p:nvPr>
        </p:nvSpPr>
        <p:spPr>
          <a:xfrm>
            <a:off x="730000" y="1318650"/>
            <a:ext cx="55077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Wrap-Up - Model Selection</a:t>
            </a:r>
            <a:endParaRPr/>
          </a:p>
        </p:txBody>
      </p:sp>
      <p:graphicFrame>
        <p:nvGraphicFramePr>
          <p:cNvPr id="260" name="Google Shape;260;p30"/>
          <p:cNvGraphicFramePr/>
          <p:nvPr/>
        </p:nvGraphicFramePr>
        <p:xfrm>
          <a:off x="730000" y="2618500"/>
          <a:ext cx="3000000" cy="3000000"/>
        </p:xfrm>
        <a:graphic>
          <a:graphicData uri="http://schemas.openxmlformats.org/drawingml/2006/table">
            <a:tbl>
              <a:tblPr>
                <a:noFill/>
                <a:tableStyleId>{37EA1BDC-2904-49CB-B5A2-DCAED809108E}</a:tableStyleId>
              </a:tblPr>
              <a:tblGrid>
                <a:gridCol w="1181100"/>
                <a:gridCol w="1181100"/>
                <a:gridCol w="1181100"/>
                <a:gridCol w="1181100"/>
                <a:gridCol w="1428750"/>
              </a:tblGrid>
              <a:tr h="12700">
                <a:tc>
                  <a:txBody>
                    <a:bodyPr/>
                    <a:lstStyle/>
                    <a:p>
                      <a:pPr indent="0" lvl="0" marL="0" rtl="0" algn="l">
                        <a:spcBef>
                          <a:spcPts val="0"/>
                        </a:spcBef>
                        <a:spcAft>
                          <a:spcPts val="0"/>
                        </a:spcAft>
                        <a:buNone/>
                      </a:pPr>
                      <a:r>
                        <a:rPr lang="en-GB" sz="1100">
                          <a:latin typeface="Open Sans"/>
                          <a:ea typeface="Open Sans"/>
                          <a:cs typeface="Open Sans"/>
                          <a:sym typeface="Open Sans"/>
                        </a:rPr>
                        <a:t>Model</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RMSE</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MAE</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MAPE</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Lower/Upper Bound (meters)</a:t>
                      </a:r>
                      <a:endParaRPr sz="1100">
                        <a:latin typeface="Open Sans"/>
                        <a:ea typeface="Open Sans"/>
                        <a:cs typeface="Open Sans"/>
                        <a:sym typeface="Open Sans"/>
                      </a:endParaRPr>
                    </a:p>
                  </a:txBody>
                  <a:tcPr marT="63500" marB="63500" marR="63500" marL="63500"/>
                </a:tc>
              </a:tr>
              <a:tr h="12700">
                <a:tc>
                  <a:txBody>
                    <a:bodyPr/>
                    <a:lstStyle/>
                    <a:p>
                      <a:pPr indent="0" lvl="0" marL="0" rtl="0" algn="l">
                        <a:spcBef>
                          <a:spcPts val="0"/>
                        </a:spcBef>
                        <a:spcAft>
                          <a:spcPts val="0"/>
                        </a:spcAft>
                        <a:buNone/>
                      </a:pPr>
                      <a:r>
                        <a:rPr lang="en-GB" sz="1100">
                          <a:latin typeface="Open Sans"/>
                          <a:ea typeface="Open Sans"/>
                          <a:cs typeface="Open Sans"/>
                          <a:sym typeface="Open Sans"/>
                        </a:rPr>
                        <a:t>ARIMA</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0.133285</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0.101149</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0.004071</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-0.04047/0.03853</a:t>
                      </a:r>
                      <a:endParaRPr sz="1100">
                        <a:latin typeface="Open Sans"/>
                        <a:ea typeface="Open Sans"/>
                        <a:cs typeface="Open Sans"/>
                        <a:sym typeface="Open Sans"/>
                      </a:endParaRPr>
                    </a:p>
                  </a:txBody>
                  <a:tcPr marT="63500" marB="63500" marR="63500" marL="63500"/>
                </a:tc>
              </a:tr>
              <a:tr h="12700">
                <a:tc>
                  <a:txBody>
                    <a:bodyPr/>
                    <a:lstStyle/>
                    <a:p>
                      <a:pPr indent="0" lvl="0" marL="0" rtl="0" algn="l">
                        <a:spcBef>
                          <a:spcPts val="0"/>
                        </a:spcBef>
                        <a:spcAft>
                          <a:spcPts val="0"/>
                        </a:spcAft>
                        <a:buNone/>
                      </a:pPr>
                      <a:r>
                        <a:rPr lang="en-GB" sz="1100">
                          <a:latin typeface="Open Sans"/>
                          <a:ea typeface="Open Sans"/>
                          <a:cs typeface="Open Sans"/>
                          <a:sym typeface="Open Sans"/>
                        </a:rPr>
                        <a:t>Auto-ARIMA</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0.429095</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0.383468</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0.015447</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-0.039098/0.037956</a:t>
                      </a:r>
                      <a:endParaRPr sz="1100">
                        <a:latin typeface="Open Sans"/>
                        <a:ea typeface="Open Sans"/>
                        <a:cs typeface="Open Sans"/>
                        <a:sym typeface="Open Sans"/>
                      </a:endParaRPr>
                    </a:p>
                  </a:txBody>
                  <a:tcPr marT="63500" marB="63500" marR="63500" marL="63500"/>
                </a:tc>
              </a:tr>
              <a:tr h="12700">
                <a:tc>
                  <a:txBody>
                    <a:bodyPr/>
                    <a:lstStyle/>
                    <a:p>
                      <a:pPr indent="0" lvl="0" marL="0" rtl="0" algn="l">
                        <a:spcBef>
                          <a:spcPts val="0"/>
                        </a:spcBef>
                        <a:spcAft>
                          <a:spcPts val="0"/>
                        </a:spcAft>
                        <a:buNone/>
                      </a:pPr>
                      <a:r>
                        <a:rPr lang="en-GB" sz="1100">
                          <a:latin typeface="Open Sans"/>
                          <a:ea typeface="Open Sans"/>
                          <a:cs typeface="Open Sans"/>
                          <a:sym typeface="Open Sans"/>
                        </a:rPr>
                        <a:t>Prophet</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0.141993</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0.107153</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0.004275</a:t>
                      </a:r>
                      <a:endParaRPr sz="1100">
                        <a:latin typeface="Open Sans"/>
                        <a:ea typeface="Open Sans"/>
                        <a:cs typeface="Open Sans"/>
                        <a:sym typeface="Open Sans"/>
                      </a:endParaRPr>
                    </a:p>
                  </a:txBody>
                  <a:tcPr marT="63500" marB="63500" marR="63500" marL="63500"/>
                </a:tc>
                <a:tc>
                  <a:txBody>
                    <a:bodyPr/>
                    <a:lstStyle/>
                    <a:p>
                      <a:pPr indent="0" lvl="0" marL="0" rtl="0" algn="l">
                        <a:spcBef>
                          <a:spcPts val="0"/>
                        </a:spcBef>
                        <a:spcAft>
                          <a:spcPts val="0"/>
                        </a:spcAft>
                        <a:buNone/>
                      </a:pPr>
                      <a:r>
                        <a:rPr lang="en-GB" sz="1100">
                          <a:latin typeface="Open Sans"/>
                          <a:ea typeface="Open Sans"/>
                          <a:cs typeface="Open Sans"/>
                          <a:sym typeface="Open Sans"/>
                        </a:rPr>
                        <a:t>-0.26365/0.29985</a:t>
                      </a:r>
                      <a:endParaRPr sz="1100">
                        <a:latin typeface="Open Sans"/>
                        <a:ea typeface="Open Sans"/>
                        <a:cs typeface="Open Sans"/>
                        <a:sym typeface="Open Sans"/>
                      </a:endParaRPr>
                    </a:p>
                  </a:txBody>
                  <a:tcPr marT="63500" marB="63500" marR="63500" marL="63500"/>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3000"/>
              <a:t>Recommendations for the Client</a:t>
            </a:r>
            <a:endParaRPr sz="3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Work</a:t>
            </a:r>
            <a:endParaRPr/>
          </a:p>
        </p:txBody>
      </p:sp>
      <p:sp>
        <p:nvSpPr>
          <p:cNvPr id="271" name="Google Shape;271;p32"/>
          <p:cNvSpPr/>
          <p:nvPr/>
        </p:nvSpPr>
        <p:spPr>
          <a:xfrm>
            <a:off x="848090" y="23259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72" name="Google Shape;272;p32"/>
          <p:cNvSpPr txBox="1"/>
          <p:nvPr>
            <p:ph idx="1" type="body"/>
          </p:nvPr>
        </p:nvSpPr>
        <p:spPr>
          <a:xfrm>
            <a:off x="1295000" y="2218075"/>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Multivariate ARIMA</a:t>
            </a:r>
            <a:endParaRPr sz="1100"/>
          </a:p>
        </p:txBody>
      </p:sp>
      <p:sp>
        <p:nvSpPr>
          <p:cNvPr id="273" name="Google Shape;273;p32"/>
          <p:cNvSpPr/>
          <p:nvPr/>
        </p:nvSpPr>
        <p:spPr>
          <a:xfrm>
            <a:off x="848090" y="30970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74" name="Google Shape;274;p32"/>
          <p:cNvSpPr txBox="1"/>
          <p:nvPr>
            <p:ph idx="1" type="body"/>
          </p:nvPr>
        </p:nvSpPr>
        <p:spPr>
          <a:xfrm>
            <a:off x="1295000" y="3000850"/>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Additional Model: Univariate LSTM</a:t>
            </a:r>
            <a:endParaRPr sz="1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5" name="Shape 175"/>
        <p:cNvGrpSpPr/>
        <p:nvPr/>
      </p:nvGrpSpPr>
      <p:grpSpPr>
        <a:xfrm>
          <a:off x="0" y="0"/>
          <a:ext cx="0" cy="0"/>
          <a:chOff x="0" y="0"/>
          <a:chExt cx="0" cy="0"/>
        </a:xfrm>
      </p:grpSpPr>
      <p:sp>
        <p:nvSpPr>
          <p:cNvPr id="176" name="Google Shape;176;p19"/>
          <p:cNvSpPr txBox="1"/>
          <p:nvPr>
            <p:ph type="title"/>
          </p:nvPr>
        </p:nvSpPr>
        <p:spPr>
          <a:xfrm>
            <a:off x="1308150" y="7852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Table Of Contents</a:t>
            </a:r>
            <a:endParaRPr/>
          </a:p>
        </p:txBody>
      </p:sp>
      <p:sp>
        <p:nvSpPr>
          <p:cNvPr id="177" name="Google Shape;177;p19"/>
          <p:cNvSpPr txBox="1"/>
          <p:nvPr/>
        </p:nvSpPr>
        <p:spPr>
          <a:xfrm>
            <a:off x="1308200" y="1412127"/>
            <a:ext cx="6819000" cy="320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Introduction</a:t>
            </a:r>
            <a:endParaRPr sz="1300">
              <a:solidFill>
                <a:srgbClr val="FFFFFF"/>
              </a:solidFill>
              <a:latin typeface="Raleway"/>
              <a:ea typeface="Raleway"/>
              <a:cs typeface="Raleway"/>
              <a:sym typeface="Raleway"/>
            </a:endParaRPr>
          </a:p>
          <a:p>
            <a:pPr indent="0" lvl="0" marL="0" rtl="0" algn="l">
              <a:spcBef>
                <a:spcPts val="0"/>
              </a:spcBef>
              <a:spcAft>
                <a:spcPts val="0"/>
              </a:spcAft>
              <a:buNone/>
            </a:pPr>
            <a:r>
              <a:t/>
            </a:r>
            <a:endParaRPr sz="1300">
              <a:solidFill>
                <a:srgbClr val="FFFFFF"/>
              </a:solidFill>
              <a:latin typeface="Raleway"/>
              <a:ea typeface="Raleway"/>
              <a:cs typeface="Raleway"/>
              <a:sym typeface="Raleway"/>
            </a:endParaRPr>
          </a:p>
          <a:p>
            <a:pPr indent="0" lvl="0" marL="0" rtl="0" algn="l">
              <a:spcBef>
                <a:spcPts val="0"/>
              </a:spcBef>
              <a:spcAft>
                <a:spcPts val="0"/>
              </a:spcAft>
              <a:buNone/>
            </a:pPr>
            <a:r>
              <a:rPr lang="en-GB" sz="1300">
                <a:solidFill>
                  <a:srgbClr val="FFFFFF"/>
                </a:solidFill>
                <a:latin typeface="Raleway"/>
                <a:ea typeface="Raleway"/>
                <a:cs typeface="Raleway"/>
                <a:sym typeface="Raleway"/>
              </a:rPr>
              <a:t>Data / Data Munging</a:t>
            </a:r>
            <a:endParaRPr sz="1300">
              <a:solidFill>
                <a:srgbClr val="FFFFFF"/>
              </a:solidFill>
              <a:latin typeface="Raleway"/>
              <a:ea typeface="Raleway"/>
              <a:cs typeface="Raleway"/>
              <a:sym typeface="Raleway"/>
            </a:endParaRPr>
          </a:p>
          <a:p>
            <a:pPr indent="0" lvl="0" marL="0" rtl="0" algn="l">
              <a:spcBef>
                <a:spcPts val="0"/>
              </a:spcBef>
              <a:spcAft>
                <a:spcPts val="0"/>
              </a:spcAft>
              <a:buNone/>
            </a:pPr>
            <a:r>
              <a:t/>
            </a:r>
            <a:endParaRPr sz="1300">
              <a:solidFill>
                <a:srgbClr val="FFFFFF"/>
              </a:solidFill>
              <a:latin typeface="Raleway"/>
              <a:ea typeface="Raleway"/>
              <a:cs typeface="Raleway"/>
              <a:sym typeface="Raleway"/>
            </a:endParaRPr>
          </a:p>
          <a:p>
            <a:pPr indent="0" lvl="0" marL="0" rtl="0" algn="l">
              <a:spcBef>
                <a:spcPts val="0"/>
              </a:spcBef>
              <a:spcAft>
                <a:spcPts val="0"/>
              </a:spcAft>
              <a:buNone/>
            </a:pPr>
            <a:r>
              <a:rPr lang="en-GB" sz="1300">
                <a:solidFill>
                  <a:srgbClr val="FFFFFF"/>
                </a:solidFill>
                <a:latin typeface="Raleway"/>
                <a:ea typeface="Raleway"/>
                <a:cs typeface="Raleway"/>
                <a:sym typeface="Raleway"/>
              </a:rPr>
              <a:t>Exploratoring Stationarity &amp; Seasonality </a:t>
            </a:r>
            <a:endParaRPr sz="1300">
              <a:solidFill>
                <a:srgbClr val="FFFFFF"/>
              </a:solidFill>
              <a:latin typeface="Raleway"/>
              <a:ea typeface="Raleway"/>
              <a:cs typeface="Raleway"/>
              <a:sym typeface="Raleway"/>
            </a:endParaRPr>
          </a:p>
          <a:p>
            <a:pPr indent="0" lvl="0" marL="0" rtl="0" algn="l">
              <a:spcBef>
                <a:spcPts val="0"/>
              </a:spcBef>
              <a:spcAft>
                <a:spcPts val="0"/>
              </a:spcAft>
              <a:buNone/>
            </a:pPr>
            <a:r>
              <a:t/>
            </a:r>
            <a:endParaRPr sz="1300">
              <a:solidFill>
                <a:srgbClr val="FFFFFF"/>
              </a:solidFill>
              <a:latin typeface="Raleway"/>
              <a:ea typeface="Raleway"/>
              <a:cs typeface="Raleway"/>
              <a:sym typeface="Raleway"/>
            </a:endParaRPr>
          </a:p>
          <a:p>
            <a:pPr indent="0" lvl="0" marL="0" rtl="0" algn="l">
              <a:spcBef>
                <a:spcPts val="0"/>
              </a:spcBef>
              <a:spcAft>
                <a:spcPts val="0"/>
              </a:spcAft>
              <a:buNone/>
            </a:pPr>
            <a:r>
              <a:rPr lang="en-GB" sz="1300">
                <a:solidFill>
                  <a:srgbClr val="FFFFFF"/>
                </a:solidFill>
                <a:latin typeface="Raleway"/>
                <a:ea typeface="Raleway"/>
                <a:cs typeface="Raleway"/>
                <a:sym typeface="Raleway"/>
              </a:rPr>
              <a:t>Decomposition/Differencing</a:t>
            </a:r>
            <a:endParaRPr sz="1300">
              <a:solidFill>
                <a:srgbClr val="FFFFFF"/>
              </a:solidFill>
              <a:latin typeface="Raleway"/>
              <a:ea typeface="Raleway"/>
              <a:cs typeface="Raleway"/>
              <a:sym typeface="Raleway"/>
            </a:endParaRPr>
          </a:p>
          <a:p>
            <a:pPr indent="0" lvl="0" marL="0" rtl="0" algn="l">
              <a:spcBef>
                <a:spcPts val="0"/>
              </a:spcBef>
              <a:spcAft>
                <a:spcPts val="0"/>
              </a:spcAft>
              <a:buNone/>
            </a:pPr>
            <a:r>
              <a:t/>
            </a:r>
            <a:endParaRPr sz="1300">
              <a:solidFill>
                <a:srgbClr val="FFFFFF"/>
              </a:solidFill>
              <a:latin typeface="Raleway"/>
              <a:ea typeface="Raleway"/>
              <a:cs typeface="Raleway"/>
              <a:sym typeface="Raleway"/>
            </a:endParaRPr>
          </a:p>
          <a:p>
            <a:pPr indent="0" lvl="0" marL="0" rtl="0" algn="l">
              <a:spcBef>
                <a:spcPts val="0"/>
              </a:spcBef>
              <a:spcAft>
                <a:spcPts val="0"/>
              </a:spcAft>
              <a:buNone/>
            </a:pPr>
            <a:r>
              <a:rPr lang="en-GB" sz="1300">
                <a:solidFill>
                  <a:srgbClr val="FFFFFF"/>
                </a:solidFill>
                <a:latin typeface="Raleway"/>
                <a:ea typeface="Raleway"/>
                <a:cs typeface="Raleway"/>
                <a:sym typeface="Raleway"/>
              </a:rPr>
              <a:t>Models - ARIMA, Auto-ARIMA, Prophet</a:t>
            </a:r>
            <a:endParaRPr sz="1300">
              <a:solidFill>
                <a:srgbClr val="FFFFFF"/>
              </a:solidFill>
              <a:latin typeface="Raleway"/>
              <a:ea typeface="Raleway"/>
              <a:cs typeface="Raleway"/>
              <a:sym typeface="Raleway"/>
            </a:endParaRPr>
          </a:p>
          <a:p>
            <a:pPr indent="0" lvl="0" marL="0" rtl="0" algn="l">
              <a:spcBef>
                <a:spcPts val="0"/>
              </a:spcBef>
              <a:spcAft>
                <a:spcPts val="0"/>
              </a:spcAft>
              <a:buNone/>
            </a:pPr>
            <a:r>
              <a:t/>
            </a:r>
            <a:endParaRPr sz="1300">
              <a:solidFill>
                <a:srgbClr val="FFFFFF"/>
              </a:solidFill>
              <a:latin typeface="Raleway"/>
              <a:ea typeface="Raleway"/>
              <a:cs typeface="Raleway"/>
              <a:sym typeface="Raleway"/>
            </a:endParaRPr>
          </a:p>
          <a:p>
            <a:pPr indent="0" lvl="0" marL="0" rtl="0" algn="l">
              <a:spcBef>
                <a:spcPts val="0"/>
              </a:spcBef>
              <a:spcAft>
                <a:spcPts val="0"/>
              </a:spcAft>
              <a:buNone/>
            </a:pPr>
            <a:r>
              <a:rPr lang="en-GB" sz="1300">
                <a:solidFill>
                  <a:srgbClr val="FFFFFF"/>
                </a:solidFill>
                <a:latin typeface="Raleway"/>
                <a:ea typeface="Raleway"/>
                <a:cs typeface="Raleway"/>
                <a:sym typeface="Raleway"/>
              </a:rPr>
              <a:t>Wrap-Up </a:t>
            </a:r>
            <a:endParaRPr sz="1300">
              <a:solidFill>
                <a:srgbClr val="FFFFFF"/>
              </a:solidFill>
              <a:latin typeface="Raleway"/>
              <a:ea typeface="Raleway"/>
              <a:cs typeface="Raleway"/>
              <a:sym typeface="Raleway"/>
            </a:endParaRPr>
          </a:p>
          <a:p>
            <a:pPr indent="0" lvl="0" marL="0" rtl="0" algn="l">
              <a:spcBef>
                <a:spcPts val="0"/>
              </a:spcBef>
              <a:spcAft>
                <a:spcPts val="0"/>
              </a:spcAft>
              <a:buNone/>
            </a:pPr>
            <a:r>
              <a:t/>
            </a:r>
            <a:endParaRPr sz="1300">
              <a:solidFill>
                <a:srgbClr val="FFFFFF"/>
              </a:solidFill>
              <a:latin typeface="Raleway"/>
              <a:ea typeface="Raleway"/>
              <a:cs typeface="Raleway"/>
              <a:sym typeface="Raleway"/>
            </a:endParaRPr>
          </a:p>
          <a:p>
            <a:pPr indent="0" lvl="0" marL="0" rtl="0" algn="l">
              <a:spcBef>
                <a:spcPts val="0"/>
              </a:spcBef>
              <a:spcAft>
                <a:spcPts val="0"/>
              </a:spcAft>
              <a:buNone/>
            </a:pPr>
            <a:r>
              <a:rPr lang="en-GB" sz="1300">
                <a:solidFill>
                  <a:srgbClr val="FFFFFF"/>
                </a:solidFill>
                <a:latin typeface="Raleway"/>
                <a:ea typeface="Raleway"/>
                <a:cs typeface="Raleway"/>
                <a:sym typeface="Raleway"/>
              </a:rPr>
              <a:t>Recommendations for the Client</a:t>
            </a:r>
            <a:endParaRPr sz="1300">
              <a:solidFill>
                <a:srgbClr val="FFFFFF"/>
              </a:solidFill>
              <a:latin typeface="Raleway"/>
              <a:ea typeface="Raleway"/>
              <a:cs typeface="Raleway"/>
              <a:sym typeface="Raleway"/>
            </a:endParaRPr>
          </a:p>
          <a:p>
            <a:pPr indent="0" lvl="0" marL="0" rtl="0" algn="l">
              <a:spcBef>
                <a:spcPts val="0"/>
              </a:spcBef>
              <a:spcAft>
                <a:spcPts val="0"/>
              </a:spcAft>
              <a:buNone/>
            </a:pPr>
            <a:r>
              <a:t/>
            </a:r>
            <a:endParaRPr sz="1300">
              <a:solidFill>
                <a:srgbClr val="FFFFFF"/>
              </a:solidFill>
              <a:latin typeface="Raleway"/>
              <a:ea typeface="Raleway"/>
              <a:cs typeface="Raleway"/>
              <a:sym typeface="Raleway"/>
            </a:endParaRPr>
          </a:p>
          <a:p>
            <a:pPr indent="0" lvl="0" marL="0" rtl="0" algn="l">
              <a:spcBef>
                <a:spcPts val="0"/>
              </a:spcBef>
              <a:spcAft>
                <a:spcPts val="0"/>
              </a:spcAft>
              <a:buNone/>
            </a:pPr>
            <a:r>
              <a:rPr lang="en-GB" sz="1300">
                <a:solidFill>
                  <a:srgbClr val="FFFFFF"/>
                </a:solidFill>
                <a:latin typeface="Raleway"/>
                <a:ea typeface="Raleway"/>
                <a:cs typeface="Raleway"/>
                <a:sym typeface="Raleway"/>
              </a:rPr>
              <a:t>Future Work</a:t>
            </a:r>
            <a:endParaRPr sz="1300">
              <a:solidFill>
                <a:srgbClr val="FFFFFF"/>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183" name="Google Shape;183;p20"/>
          <p:cNvSpPr txBox="1"/>
          <p:nvPr>
            <p:ph idx="1" type="body"/>
          </p:nvPr>
        </p:nvSpPr>
        <p:spPr>
          <a:xfrm>
            <a:off x="1295325" y="1917125"/>
            <a:ext cx="7122900" cy="14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Water is an important part of everyday life. It’s easy to take the seemingly endless supply for granted. However, the water supply isn’t endless. To sustain our usage, water supply companies need to be able to forecast the amount of water in a given body of water under their purview to handle user consumption. These bodies of water could be a water spring, a lake, a river, or an aquifer. Each is affected by the changing of the seasons. Typically, bodies of water are replenished in the cooler seasons (autumn, winter) while warmer months (spring, summer) have a decrease in water level. Regardless of the season, it is important to be able to predict water availability, in terms of level or flow. Can a model be developed to predict water availability?</a:t>
            </a:r>
            <a:endParaRPr sz="1100"/>
          </a:p>
          <a:p>
            <a:pPr indent="0" lvl="0" marL="0" rtl="0" algn="l">
              <a:spcBef>
                <a:spcPts val="1600"/>
              </a:spcBef>
              <a:spcAft>
                <a:spcPts val="0"/>
              </a:spcAft>
              <a:buNone/>
            </a:pPr>
            <a:r>
              <a:t/>
            </a:r>
            <a:endParaRPr sz="1100"/>
          </a:p>
          <a:p>
            <a:pPr indent="0" lvl="0" marL="0" rtl="0" algn="l">
              <a:spcBef>
                <a:spcPts val="1600"/>
              </a:spcBef>
              <a:spcAft>
                <a:spcPts val="0"/>
              </a:spcAft>
              <a:buNone/>
            </a:pPr>
            <a:r>
              <a:t/>
            </a:r>
            <a:endParaRPr sz="1100"/>
          </a:p>
          <a:p>
            <a:pPr indent="0" lvl="0" marL="0" rtl="0" algn="l">
              <a:spcBef>
                <a:spcPts val="1600"/>
              </a:spcBef>
              <a:spcAft>
                <a:spcPts val="0"/>
              </a:spcAft>
              <a:buNone/>
            </a:pPr>
            <a:r>
              <a:t/>
            </a:r>
            <a:endParaRPr sz="1100"/>
          </a:p>
          <a:p>
            <a:pPr indent="0" lvl="0" marL="0" rtl="0" algn="l">
              <a:spcBef>
                <a:spcPts val="1600"/>
              </a:spcBef>
              <a:spcAft>
                <a:spcPts val="1600"/>
              </a:spcAft>
              <a:buNone/>
            </a:pPr>
            <a:r>
              <a:t/>
            </a:r>
            <a:endParaRPr sz="1100"/>
          </a:p>
        </p:txBody>
      </p:sp>
      <p:pic>
        <p:nvPicPr>
          <p:cNvPr descr="shutterstock_429987889_edited.jpg" id="184" name="Google Shape;184;p2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&amp; Data Munging</a:t>
            </a:r>
            <a:endParaRPr/>
          </a:p>
        </p:txBody>
      </p:sp>
      <p:sp>
        <p:nvSpPr>
          <p:cNvPr id="190" name="Google Shape;190;p21"/>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91" name="Google Shape;191;p21"/>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Kaggle competition sponsored by </a:t>
            </a:r>
            <a:r>
              <a:rPr i="1" lang="en-GB" sz="1100"/>
              <a:t>Acea</a:t>
            </a:r>
            <a:r>
              <a:rPr lang="en-GB" sz="1100"/>
              <a:t> group</a:t>
            </a:r>
            <a:endParaRPr sz="1100"/>
          </a:p>
        </p:txBody>
      </p:sp>
      <p:sp>
        <p:nvSpPr>
          <p:cNvPr id="192" name="Google Shape;192;p21"/>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93" name="Google Shape;193;p21"/>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Water source datasets - independent</a:t>
            </a:r>
            <a:endParaRPr sz="1100"/>
          </a:p>
        </p:txBody>
      </p:sp>
      <p:sp>
        <p:nvSpPr>
          <p:cNvPr id="194" name="Google Shape;194;p21"/>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195" name="Google Shape;195;p21"/>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Cleaning the data</a:t>
            </a:r>
            <a:endParaRPr sz="1100"/>
          </a:p>
        </p:txBody>
      </p:sp>
      <p:sp>
        <p:nvSpPr>
          <p:cNvPr id="196" name="Google Shape;196;p21"/>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197" name="Google Shape;197;p21"/>
          <p:cNvSpPr txBox="1"/>
          <p:nvPr>
            <p:ph idx="1" type="body"/>
          </p:nvPr>
        </p:nvSpPr>
        <p:spPr>
          <a:xfrm>
            <a:off x="5536112" y="33455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Removing data prior to 2016</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Exploratoring Stationarity &amp; Seasonality</a:t>
            </a:r>
            <a:endParaRPr/>
          </a:p>
        </p:txBody>
      </p:sp>
      <p:sp>
        <p:nvSpPr>
          <p:cNvPr id="203" name="Google Shape;203;p22"/>
          <p:cNvSpPr/>
          <p:nvPr/>
        </p:nvSpPr>
        <p:spPr>
          <a:xfrm>
            <a:off x="848090" y="23259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04" name="Google Shape;204;p22"/>
          <p:cNvSpPr txBox="1"/>
          <p:nvPr>
            <p:ph idx="1" type="body"/>
          </p:nvPr>
        </p:nvSpPr>
        <p:spPr>
          <a:xfrm>
            <a:off x="1294991" y="22180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Is the data stationary?</a:t>
            </a:r>
            <a:endParaRPr sz="1100"/>
          </a:p>
        </p:txBody>
      </p:sp>
      <p:sp>
        <p:nvSpPr>
          <p:cNvPr id="205" name="Google Shape;205;p22"/>
          <p:cNvSpPr/>
          <p:nvPr/>
        </p:nvSpPr>
        <p:spPr>
          <a:xfrm>
            <a:off x="848090" y="30970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06" name="Google Shape;206;p22"/>
          <p:cNvSpPr txBox="1"/>
          <p:nvPr>
            <p:ph idx="1" type="body"/>
          </p:nvPr>
        </p:nvSpPr>
        <p:spPr>
          <a:xfrm>
            <a:off x="1294991" y="300085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ADF Results</a:t>
            </a:r>
            <a:endParaRPr sz="1100"/>
          </a:p>
        </p:txBody>
      </p:sp>
      <p:pic>
        <p:nvPicPr>
          <p:cNvPr id="207" name="Google Shape;207;p22"/>
          <p:cNvPicPr preferRelativeResize="0"/>
          <p:nvPr/>
        </p:nvPicPr>
        <p:blipFill>
          <a:blip r:embed="rId3">
            <a:alphaModFix/>
          </a:blip>
          <a:stretch>
            <a:fillRect/>
          </a:stretch>
        </p:blipFill>
        <p:spPr>
          <a:xfrm>
            <a:off x="3954775" y="1804588"/>
            <a:ext cx="4405749" cy="2913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Decomposition</a:t>
            </a:r>
            <a:endParaRPr/>
          </a:p>
        </p:txBody>
      </p:sp>
      <p:pic>
        <p:nvPicPr>
          <p:cNvPr id="213" name="Google Shape;213;p23"/>
          <p:cNvPicPr preferRelativeResize="0"/>
          <p:nvPr/>
        </p:nvPicPr>
        <p:blipFill>
          <a:blip r:embed="rId3">
            <a:alphaModFix/>
          </a:blip>
          <a:stretch>
            <a:fillRect/>
          </a:stretch>
        </p:blipFill>
        <p:spPr>
          <a:xfrm>
            <a:off x="243175" y="2528325"/>
            <a:ext cx="3659500" cy="565500"/>
          </a:xfrm>
          <a:prstGeom prst="rect">
            <a:avLst/>
          </a:prstGeom>
          <a:noFill/>
          <a:ln>
            <a:noFill/>
          </a:ln>
        </p:spPr>
      </p:pic>
      <p:pic>
        <p:nvPicPr>
          <p:cNvPr id="214" name="Google Shape;214;p23"/>
          <p:cNvPicPr preferRelativeResize="0"/>
          <p:nvPr/>
        </p:nvPicPr>
        <p:blipFill>
          <a:blip r:embed="rId4">
            <a:alphaModFix/>
          </a:blip>
          <a:stretch>
            <a:fillRect/>
          </a:stretch>
        </p:blipFill>
        <p:spPr>
          <a:xfrm>
            <a:off x="4167275" y="1318650"/>
            <a:ext cx="4377286" cy="2984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Differencing</a:t>
            </a:r>
            <a:endParaRPr/>
          </a:p>
        </p:txBody>
      </p:sp>
      <p:sp>
        <p:nvSpPr>
          <p:cNvPr id="220" name="Google Shape;220;p24"/>
          <p:cNvSpPr/>
          <p:nvPr/>
        </p:nvSpPr>
        <p:spPr>
          <a:xfrm>
            <a:off x="848090" y="2199913"/>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21" name="Google Shape;221;p24"/>
          <p:cNvSpPr txBox="1"/>
          <p:nvPr>
            <p:ph idx="1" type="body"/>
          </p:nvPr>
        </p:nvSpPr>
        <p:spPr>
          <a:xfrm>
            <a:off x="1295000" y="2092019"/>
            <a:ext cx="2832900" cy="53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Order of 1 (day)</a:t>
            </a:r>
            <a:endParaRPr sz="1100"/>
          </a:p>
        </p:txBody>
      </p:sp>
      <p:pic>
        <p:nvPicPr>
          <p:cNvPr id="222" name="Google Shape;222;p24"/>
          <p:cNvPicPr preferRelativeResize="0"/>
          <p:nvPr/>
        </p:nvPicPr>
        <p:blipFill>
          <a:blip r:embed="rId3">
            <a:alphaModFix/>
          </a:blip>
          <a:stretch>
            <a:fillRect/>
          </a:stretch>
        </p:blipFill>
        <p:spPr>
          <a:xfrm>
            <a:off x="3649925" y="1853850"/>
            <a:ext cx="3737552" cy="2984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5"/>
          <p:cNvSpPr txBox="1"/>
          <p:nvPr>
            <p:ph type="title"/>
          </p:nvPr>
        </p:nvSpPr>
        <p:spPr>
          <a:xfrm>
            <a:off x="729450" y="205637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Models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6"/>
          <p:cNvSpPr txBox="1"/>
          <p:nvPr>
            <p:ph type="title"/>
          </p:nvPr>
        </p:nvSpPr>
        <p:spPr>
          <a:xfrm>
            <a:off x="730725" y="1318650"/>
            <a:ext cx="38934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Baseline - ARIMA</a:t>
            </a:r>
            <a:endParaRPr b="0"/>
          </a:p>
        </p:txBody>
      </p:sp>
      <p:pic>
        <p:nvPicPr>
          <p:cNvPr id="233" name="Google Shape;233;p26"/>
          <p:cNvPicPr preferRelativeResize="0"/>
          <p:nvPr/>
        </p:nvPicPr>
        <p:blipFill>
          <a:blip r:embed="rId3">
            <a:alphaModFix/>
          </a:blip>
          <a:stretch>
            <a:fillRect/>
          </a:stretch>
        </p:blipFill>
        <p:spPr>
          <a:xfrm>
            <a:off x="4624125" y="1874850"/>
            <a:ext cx="4259939" cy="2963850"/>
          </a:xfrm>
          <a:prstGeom prst="rect">
            <a:avLst/>
          </a:prstGeom>
          <a:noFill/>
          <a:ln>
            <a:noFill/>
          </a:ln>
        </p:spPr>
      </p:pic>
      <p:pic>
        <p:nvPicPr>
          <p:cNvPr id="234" name="Google Shape;234;p26"/>
          <p:cNvPicPr preferRelativeResize="0"/>
          <p:nvPr/>
        </p:nvPicPr>
        <p:blipFill>
          <a:blip r:embed="rId4">
            <a:alphaModFix/>
          </a:blip>
          <a:stretch>
            <a:fillRect/>
          </a:stretch>
        </p:blipFill>
        <p:spPr>
          <a:xfrm>
            <a:off x="152400" y="2122688"/>
            <a:ext cx="4319326" cy="246818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